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handoutMasterIdLst>
    <p:handoutMasterId r:id="rId34"/>
  </p:handoutMasterIdLst>
  <p:sldIdLst>
    <p:sldId id="310" r:id="rId2"/>
    <p:sldId id="284" r:id="rId3"/>
    <p:sldId id="281" r:id="rId4"/>
    <p:sldId id="283" r:id="rId5"/>
    <p:sldId id="282" r:id="rId6"/>
    <p:sldId id="287" r:id="rId7"/>
    <p:sldId id="295" r:id="rId8"/>
    <p:sldId id="273" r:id="rId9"/>
    <p:sldId id="274" r:id="rId10"/>
    <p:sldId id="275" r:id="rId11"/>
    <p:sldId id="297" r:id="rId12"/>
    <p:sldId id="276" r:id="rId13"/>
    <p:sldId id="277" r:id="rId14"/>
    <p:sldId id="278" r:id="rId15"/>
    <p:sldId id="291" r:id="rId16"/>
    <p:sldId id="298" r:id="rId17"/>
    <p:sldId id="299" r:id="rId18"/>
    <p:sldId id="300" r:id="rId19"/>
    <p:sldId id="301" r:id="rId20"/>
    <p:sldId id="302" r:id="rId21"/>
    <p:sldId id="312" r:id="rId22"/>
    <p:sldId id="303" r:id="rId23"/>
    <p:sldId id="304" r:id="rId24"/>
    <p:sldId id="305" r:id="rId25"/>
    <p:sldId id="306" r:id="rId26"/>
    <p:sldId id="307" r:id="rId27"/>
    <p:sldId id="288" r:id="rId28"/>
    <p:sldId id="296" r:id="rId29"/>
    <p:sldId id="290" r:id="rId30"/>
    <p:sldId id="308" r:id="rId31"/>
    <p:sldId id="31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2E2B1-A4F9-42E3-A465-112175BB4EA3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3053F-EA14-476E-9504-CA0138F4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F678-120F-468C-9F84-0D4597E0576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4B12-7350-4BC0-8FD1-4F926FEA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6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48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1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7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87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6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5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1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19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3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3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4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4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77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6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14B12-7350-4BC0-8FD1-4F926FEA8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826511-F2A3-4885-B9D5-8DADCB4EA6D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21855E-A30B-4D9D-B926-455285EBCAF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a.postoffice.net/owa/redir.aspx?C=l36P1rig_U22Se7JIXGo17Crx1y0udAI-vJBMZ9SE9psIR48kmHmTRi_mT95F1D_BJELOuzBzN4.&amp;URL=https://secure.weebly.com/weebly/eclick.php?u=24905616&amp;c=lifecycle.first-publish&amp;s=378055826&amp;t=ff28930e8b9e70ddc992b8ce26b3577a&amp;r=http://istationhisd.weebly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istation.com/Help/istationHelp.htm?#Reports/ISIP_Executive_Summary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istation.com/Help/Reports/Priority_Report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cure.istation.com/Help/Assessments/ISIP_Landing.htm" TargetMode="External"/><Relationship Id="rId4" Type="http://schemas.openxmlformats.org/officeDocument/2006/relationships/hyperlink" Target="https://secure.istation.com/en/iadmin/tf/Default.asp?sm=t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istation.com/Help/Teacher_References_and_Training/Small_Group_Planning_Templage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istation.com/Help/Teacher_References_and_Training/Istation_Teacher_Resource_Work_Station_Ideas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Student Data Reporting Through 	I-station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statLogo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" t="-655" r="-4299" b="20131"/>
          <a:stretch/>
        </p:blipFill>
        <p:spPr>
          <a:xfrm>
            <a:off x="152400" y="1524000"/>
            <a:ext cx="89154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020" y="46482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Presented by: Jason </a:t>
            </a:r>
            <a:r>
              <a:rPr lang="en-US" sz="2800" dirty="0" err="1" smtClean="0"/>
              <a:t>Essig</a:t>
            </a:r>
            <a:endParaRPr lang="en-US" sz="2800" dirty="0" smtClean="0"/>
          </a:p>
          <a:p>
            <a:pPr algn="ctr"/>
            <a:r>
              <a:rPr lang="en-US" sz="2800" b="1" dirty="0" smtClean="0"/>
              <a:t>E-mail:</a:t>
            </a:r>
            <a:r>
              <a:rPr lang="en-US" sz="2800" dirty="0" smtClean="0"/>
              <a:t> jason.essig@Harlandale.net</a:t>
            </a:r>
          </a:p>
          <a:p>
            <a:pPr algn="ctr"/>
            <a:r>
              <a:rPr lang="en-US" sz="2800" b="1" dirty="0" smtClean="0"/>
              <a:t>Phone: </a:t>
            </a:r>
            <a:r>
              <a:rPr lang="en-US" sz="2800" dirty="0" smtClean="0"/>
              <a:t>989-4380 </a:t>
            </a:r>
          </a:p>
          <a:p>
            <a:pPr algn="ctr"/>
            <a:r>
              <a:rPr lang="en-US" sz="2800" b="1" dirty="0" smtClean="0"/>
              <a:t>HISD I-station webpage: </a:t>
            </a:r>
            <a:r>
              <a:rPr lang="en-US" sz="2800" dirty="0">
                <a:hlinkClick r:id="rId4"/>
              </a:rPr>
              <a:t>istationhisd.weebly.com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07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74" y="1219200"/>
            <a:ext cx="6019800" cy="55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76890"/>
            <a:ext cx="737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Read Your Student History Report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1895"/>
            <a:ext cx="3124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assessment month column list the month of the assessment.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score is the students score on the assessment.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sub-test column will indicate which assessment was taken and scored.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this view, clicking on the        will allow to see </a:t>
            </a:r>
            <a:r>
              <a:rPr lang="en-US" b="1" dirty="0" smtClean="0"/>
              <a:t>the questions the students were given,</a:t>
            </a:r>
            <a:r>
              <a:rPr lang="en-US" dirty="0" smtClean="0"/>
              <a:t> </a:t>
            </a:r>
            <a:r>
              <a:rPr lang="en-US" b="1" dirty="0" smtClean="0"/>
              <a:t>how they answered each,</a:t>
            </a:r>
            <a:r>
              <a:rPr lang="en-US" dirty="0" smtClean="0"/>
              <a:t> and </a:t>
            </a:r>
            <a:r>
              <a:rPr lang="en-US" b="1" dirty="0" smtClean="0"/>
              <a:t>the time it took them to respond to each question.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Run </a:t>
            </a:r>
            <a:r>
              <a:rPr lang="en-US" b="1" dirty="0"/>
              <a:t>a summary report and look at all the levels (classroom, teacher, </a:t>
            </a:r>
            <a:r>
              <a:rPr lang="en-US" b="1" dirty="0" smtClean="0"/>
              <a:t>student)</a:t>
            </a:r>
          </a:p>
          <a:p>
            <a:pPr marL="0" indent="0" algn="ctr">
              <a:buNone/>
            </a:pPr>
            <a:r>
              <a:rPr lang="en-US" b="1" i="1" dirty="0" smtClean="0"/>
              <a:t>With </a:t>
            </a:r>
            <a:r>
              <a:rPr lang="en-US" b="1" i="1" dirty="0"/>
              <a:t>a </a:t>
            </a:r>
            <a:r>
              <a:rPr lang="en-US" b="1" i="1" dirty="0" smtClean="0"/>
              <a:t>partner think-pair-share the following</a:t>
            </a:r>
            <a:r>
              <a:rPr lang="en-US" b="1" i="1" dirty="0"/>
              <a:t>:</a:t>
            </a:r>
          </a:p>
          <a:p>
            <a:r>
              <a:rPr lang="en-US" dirty="0"/>
              <a:t>How would this report </a:t>
            </a:r>
            <a:r>
              <a:rPr lang="en-US" dirty="0" smtClean="0"/>
              <a:t>help you in your classroom instruction?</a:t>
            </a:r>
          </a:p>
          <a:p>
            <a:r>
              <a:rPr lang="en-US" dirty="0" smtClean="0"/>
              <a:t>What information do you find useful in this report? Why?</a:t>
            </a:r>
          </a:p>
          <a:p>
            <a:r>
              <a:rPr lang="en-US" dirty="0"/>
              <a:t>What information can be taken from this report to help you develop small groups/ centers?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100" name="Picture 4" descr="http://t0.gstatic.com/images?q=tbn:ANd9GcSGF0K5yAkGWNgOF_gEdJnL_-ygCH3dW0rg06yH2X2vFWf3Y5rE:blog.ellusionist.com/wp-content/uploads/Practice-11309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210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60710"/>
            <a:ext cx="6096000" cy="4389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Report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895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report will be beneficial when determining what skills your students still need help with.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generate this report, click on the reports tab and choose </a:t>
            </a:r>
            <a:r>
              <a:rPr lang="en-US" b="1" dirty="0" smtClean="0"/>
              <a:t>Priority.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clicked, the </a:t>
            </a:r>
            <a:r>
              <a:rPr lang="en-US" b="1" dirty="0" smtClean="0"/>
              <a:t>priority report t </a:t>
            </a:r>
            <a:r>
              <a:rPr lang="en-US" dirty="0" smtClean="0"/>
              <a:t>will bring you to the </a:t>
            </a:r>
            <a:r>
              <a:rPr lang="en-US" b="1" dirty="0" smtClean="0"/>
              <a:t>options screen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When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you select 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Show Students with Intervention Lesson Delivered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this will show ALL students who have DOCUMENTED INTERVENTIONS and students STILL IN NEED of intervention.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43712"/>
            <a:ext cx="6248400" cy="451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57800"/>
            <a:ext cx="6248400" cy="152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3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927"/>
            <a:ext cx="6629400" cy="37407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(cont’d)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7926"/>
            <a:ext cx="6477000" cy="647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94692"/>
            <a:ext cx="2667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Students will only show up on the </a:t>
            </a:r>
            <a:r>
              <a:rPr lang="en-US" b="1" dirty="0" smtClean="0"/>
              <a:t>priority report  </a:t>
            </a:r>
            <a:r>
              <a:rPr lang="en-US" dirty="0" smtClean="0"/>
              <a:t>if they are weak in a tested skill.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report will give you a </a:t>
            </a:r>
            <a:r>
              <a:rPr lang="en-US" b="1" dirty="0" smtClean="0"/>
              <a:t>comprehensive overview of all the skills </a:t>
            </a:r>
            <a:r>
              <a:rPr lang="en-US" dirty="0" smtClean="0"/>
              <a:t>that were assessed.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When you click on the skill</a:t>
            </a:r>
            <a:r>
              <a:rPr lang="en-US" dirty="0" smtClean="0"/>
              <a:t>, you be taken to a screen that list the students that missed that particular skill.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5638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Report (cont’d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Intervention Lesson Retrieval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599209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6019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3429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you have chosen the skill you want to re-teach, put a check next to a student’s name in the list.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a student’s name is checked, you will be able to title the intervention that you are using.  </a:t>
            </a:r>
            <a:r>
              <a:rPr lang="en-US" b="1" dirty="0" smtClean="0"/>
              <a:t>*This can be used as documentation of intervention.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checking the name, click the button  </a:t>
            </a:r>
            <a:r>
              <a:rPr lang="en-US" b="1" dirty="0" smtClean="0"/>
              <a:t>Intervention Lesson Delivered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next screen will generate a printable lesson you can use for re-teach.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19800" y="5943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Tier 1 Intervention Lesson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79895"/>
              </p:ext>
            </p:extLst>
          </p:nvPr>
        </p:nvGraphicFramePr>
        <p:xfrm>
          <a:off x="1066800" y="1676400"/>
          <a:ext cx="7239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676400"/>
                        <a:ext cx="72390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6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199"/>
            <a:ext cx="8229600" cy="437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Run a Priority Report for a classroom and look at some intervention lessons. With a partner discuss the following question using the say something strategy:</a:t>
            </a:r>
          </a:p>
          <a:p>
            <a:r>
              <a:rPr lang="en-US" dirty="0" smtClean="0"/>
              <a:t>What intervention lessons would most beneficial for your class?</a:t>
            </a:r>
          </a:p>
          <a:p>
            <a:r>
              <a:rPr lang="en-US" dirty="0" smtClean="0"/>
              <a:t>How will you use the intervention lessons to drive your classroom instruction?</a:t>
            </a:r>
          </a:p>
          <a:p>
            <a:r>
              <a:rPr lang="en-US" dirty="0" smtClean="0"/>
              <a:t>What do you find useful about these lessons?</a:t>
            </a:r>
          </a:p>
          <a:p>
            <a:r>
              <a:rPr lang="en-US" dirty="0" smtClean="0"/>
              <a:t>Based </a:t>
            </a:r>
            <a:r>
              <a:rPr lang="en-US" dirty="0"/>
              <a:t>on this data, what intervention lessons will you be sharing full-group? Small group?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http://t0.gstatic.com/images?q=tbn:ANd9GcSGF0K5yAkGWNgOF_gEdJnL_-ygCH3dW0rg06yH2X2vFWf3Y5rE:blog.ellusionist.com/wp-content/uploads/Practice-11309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33399"/>
            <a:ext cx="6210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22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Report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0" y="1143000"/>
            <a:ext cx="54864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192411"/>
            <a:ext cx="2971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report allows you to see student performance by selected skill: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O</a:t>
            </a:r>
            <a:r>
              <a:rPr lang="en-US" sz="1600" b="1" dirty="0" smtClean="0"/>
              <a:t>verall reading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Listening comprehension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 Letter knowledge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Phonemic Awareness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Alphabetic Decoding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Comprehension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Vocabulary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Spelling</a:t>
            </a:r>
          </a:p>
          <a:p>
            <a:pPr marL="18288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Text Fluency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b="1" dirty="0" smtClean="0"/>
              <a:t>report must be customized </a:t>
            </a:r>
            <a:r>
              <a:rPr lang="en-US" sz="1600" dirty="0" smtClean="0"/>
              <a:t>to run.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55" y="6096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Customizing Reports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1447800"/>
            <a:ext cx="4462900" cy="4959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1" y="16764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by </a:t>
            </a:r>
            <a:r>
              <a:rPr lang="en-US" b="1" dirty="0" smtClean="0"/>
              <a:t>selecting the year </a:t>
            </a:r>
            <a:r>
              <a:rPr lang="en-US" dirty="0" smtClean="0"/>
              <a:t>that you want reported.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 choose, the </a:t>
            </a:r>
            <a:r>
              <a:rPr lang="en-US" b="1" dirty="0" smtClean="0"/>
              <a:t>reporting period (month)</a:t>
            </a:r>
            <a:r>
              <a:rPr lang="en-US" dirty="0" smtClean="0"/>
              <a:t> you would like to 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the </a:t>
            </a:r>
            <a:r>
              <a:rPr lang="en-US" b="1" dirty="0" smtClean="0"/>
              <a:t>skill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the </a:t>
            </a:r>
            <a:r>
              <a:rPr lang="en-US" b="1" dirty="0" smtClean="0"/>
              <a:t>grade-level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b="1" dirty="0" smtClean="0"/>
              <a:t>run report </a:t>
            </a:r>
            <a:r>
              <a:rPr lang="en-US" dirty="0" smtClean="0"/>
              <a:t>when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Report (cont’d)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0" y="1277112"/>
            <a:ext cx="5715000" cy="436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1" y="5715000"/>
            <a:ext cx="5715000" cy="105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77112"/>
            <a:ext cx="312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bar chart indicates number of students and the tier ranges </a:t>
            </a:r>
            <a:r>
              <a:rPr lang="en-US" dirty="0" smtClean="0"/>
              <a:t>they fall into.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Underneath is a list of the campuses.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the        on </a:t>
            </a:r>
            <a:r>
              <a:rPr lang="en-US" b="1" dirty="0" smtClean="0"/>
              <a:t>the campus</a:t>
            </a:r>
            <a:r>
              <a:rPr lang="en-US" dirty="0" smtClean="0"/>
              <a:t> you would like to 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clicked, you will see a list of teachers by their grade-level.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Clicking the        next to your name to</a:t>
            </a:r>
            <a:r>
              <a:rPr lang="en-US" b="1" dirty="0" smtClean="0"/>
              <a:t> generate a report of all your students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1371600" y="3457955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714500" y="5638798"/>
            <a:ext cx="457200" cy="3810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Procedures/ Reminders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800" dirty="0"/>
              <a:t>Since this assessment will determine the level of rigor for each of your students, make sure they take it seriously and pace themselves</a:t>
            </a:r>
            <a:r>
              <a:rPr lang="en-US" sz="1800" dirty="0" smtClean="0"/>
              <a:t>.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>
              <a:buClrTx/>
            </a:pPr>
            <a:r>
              <a:rPr lang="en-US" sz="1800" dirty="0"/>
              <a:t>Testing environments should quiet and without distraction; this is to ensure students have the best opportunity to be successful</a:t>
            </a:r>
            <a:r>
              <a:rPr lang="en-US" sz="1800" dirty="0" smtClean="0"/>
              <a:t>.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>
              <a:buClrTx/>
            </a:pPr>
            <a:r>
              <a:rPr lang="en-US" sz="1800" dirty="0"/>
              <a:t>Classroom teachers should be present while students are assessing to ensure fidelity; this will ensure that the assessment reflects the student's true levels and abilities. </a:t>
            </a:r>
            <a:endParaRPr lang="en-US" sz="1800" dirty="0" smtClean="0"/>
          </a:p>
          <a:p>
            <a:pPr marL="0" indent="0">
              <a:buClrTx/>
              <a:buNone/>
            </a:pPr>
            <a:endParaRPr lang="en-US" sz="1800" dirty="0"/>
          </a:p>
          <a:p>
            <a:pPr>
              <a:buClrTx/>
            </a:pPr>
            <a:r>
              <a:rPr lang="en-US" sz="1800" dirty="0"/>
              <a:t>The assessment will take about 30 minutes for your students to complete, so please plan accordingly to allow students ample time to be assessed</a:t>
            </a:r>
            <a:r>
              <a:rPr lang="en-US" sz="1800" dirty="0" smtClean="0"/>
              <a:t>.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>
              <a:buClrTx/>
            </a:pPr>
            <a:r>
              <a:rPr lang="en-US" sz="1800" dirty="0"/>
              <a:t>Allow them to use the pause button to take "brain breaks</a:t>
            </a:r>
            <a:r>
              <a:rPr lang="en-US" sz="1800" dirty="0" smtClean="0"/>
              <a:t>".</a:t>
            </a:r>
          </a:p>
          <a:p>
            <a:pPr marL="0" indent="0">
              <a:buClrTx/>
              <a:buNone/>
            </a:pPr>
            <a:endParaRPr lang="en-US" sz="1800" dirty="0"/>
          </a:p>
          <a:p>
            <a:pPr>
              <a:buClrTx/>
            </a:pPr>
            <a:r>
              <a:rPr lang="en-US" sz="1800" dirty="0"/>
              <a:t>Have the students bring books, magazines, or print out an activity for them to work on while others are testing.</a:t>
            </a:r>
          </a:p>
        </p:txBody>
      </p:sp>
    </p:spTree>
    <p:extLst>
      <p:ext uri="{BB962C8B-B14F-4D97-AF65-F5344CB8AC3E}">
        <p14:creationId xmlns:p14="http://schemas.microsoft.com/office/powerpoint/2010/main" val="23216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34" y="6096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Report (cont’d)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3800" y="1471188"/>
            <a:ext cx="5283423" cy="5386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chart contains: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Student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Their </a:t>
            </a:r>
            <a:r>
              <a:rPr lang="en-US" b="1" dirty="0" smtClean="0"/>
              <a:t>score on the skill you selected from their ISIP </a:t>
            </a:r>
            <a:r>
              <a:rPr lang="en-US" dirty="0" smtClean="0"/>
              <a:t>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tier </a:t>
            </a:r>
            <a:r>
              <a:rPr lang="en-US" dirty="0" smtClean="0"/>
              <a:t>in which they fall in based on this score.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Their </a:t>
            </a:r>
            <a:r>
              <a:rPr lang="en-US" b="1" dirty="0" smtClean="0"/>
              <a:t>percentile rank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47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199"/>
            <a:ext cx="8229600" cy="437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Run a Distribution Report for a classroom and look at some intervention lessons. With a partner discuss the following question using </a:t>
            </a:r>
            <a:r>
              <a:rPr lang="en-US" sz="2400" b="1" i="1" dirty="0"/>
              <a:t> </a:t>
            </a:r>
            <a:r>
              <a:rPr lang="en-US" sz="2400" b="1" i="1" dirty="0" smtClean="0"/>
              <a:t>a think-pair-share</a:t>
            </a:r>
            <a:r>
              <a:rPr lang="en-US" sz="2400" b="1" dirty="0" smtClean="0"/>
              <a:t>:</a:t>
            </a:r>
          </a:p>
          <a:p>
            <a:r>
              <a:rPr lang="en-US" dirty="0" smtClean="0"/>
              <a:t>What skills are your students struggling the most with? What strategies do you have in place to fix this?</a:t>
            </a:r>
          </a:p>
          <a:p>
            <a:r>
              <a:rPr lang="en-US" dirty="0" smtClean="0"/>
              <a:t>What lessons or activities do you feel would most benefit your students?</a:t>
            </a:r>
          </a:p>
          <a:p>
            <a:r>
              <a:rPr lang="en-US" dirty="0" smtClean="0"/>
              <a:t>Based </a:t>
            </a:r>
            <a:r>
              <a:rPr lang="en-US" dirty="0"/>
              <a:t>on this data, </a:t>
            </a:r>
            <a:r>
              <a:rPr lang="en-US" dirty="0" smtClean="0"/>
              <a:t>what on-demand assessments or intervention lessons would you like to use?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http://t0.gstatic.com/images?q=tbn:ANd9GcSGF0K5yAkGWNgOF_gEdJnL_-ygCH3dW0rg06yH2X2vFWf3Y5rE:blog.ellusionist.com/wp-content/uploads/Practice-11309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33399"/>
            <a:ext cx="6210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3449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I-station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Reports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1524000"/>
            <a:ext cx="57912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priority summary </a:t>
            </a:r>
            <a:r>
              <a:rPr lang="en-US" b="1" dirty="0" smtClean="0"/>
              <a:t>allows you to view what intervention lessons were delivered, and the amount of time it has taken </a:t>
            </a:r>
            <a:r>
              <a:rPr lang="en-US" b="1" dirty="0" smtClean="0"/>
              <a:t>to </a:t>
            </a:r>
            <a:r>
              <a:rPr lang="en-US" b="1" dirty="0" smtClean="0"/>
              <a:t>view these lessons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run this report, </a:t>
            </a:r>
            <a:r>
              <a:rPr lang="en-US" b="1" dirty="0" smtClean="0"/>
              <a:t>click on </a:t>
            </a:r>
            <a:r>
              <a:rPr lang="en-US" b="1" dirty="0" smtClean="0"/>
              <a:t>I-station </a:t>
            </a:r>
            <a:r>
              <a:rPr lang="en-US" b="1" dirty="0" smtClean="0"/>
              <a:t>reading under products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reports, click on </a:t>
            </a:r>
            <a:r>
              <a:rPr lang="en-US" b="1" dirty="0" smtClean="0"/>
              <a:t>Priority Summary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Next, click on run selected report.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4191000" y="3569742"/>
            <a:ext cx="468835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4903265" y="3944489"/>
            <a:ext cx="468835" cy="304800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Summary (cont’d)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1676400"/>
            <a:ext cx="5791200" cy="149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43532"/>
            <a:ext cx="5791200" cy="1480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800600"/>
            <a:ext cx="5791200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83069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First, you will see the </a:t>
            </a:r>
            <a:r>
              <a:rPr lang="en-US" b="1" dirty="0" smtClean="0"/>
              <a:t>name of the campus, the number of intervention reports, the % of alerts acknowledged, and the avg. number of days taken to acknowledge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the        next to </a:t>
            </a:r>
            <a:r>
              <a:rPr lang="en-US" b="1" dirty="0" smtClean="0"/>
              <a:t>your name </a:t>
            </a:r>
            <a:r>
              <a:rPr lang="en-US" b="1" dirty="0"/>
              <a:t>to get a class list. </a:t>
            </a:r>
          </a:p>
          <a:p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1447800" y="45339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0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Summary Report (cont’d)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337989"/>
            <a:ext cx="2971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Initially this report displays: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Student’s </a:t>
            </a:r>
            <a:r>
              <a:rPr lang="en-US" b="1" dirty="0" smtClean="0"/>
              <a:t>ISIP overall </a:t>
            </a:r>
            <a:r>
              <a:rPr lang="en-US" dirty="0" smtClean="0"/>
              <a:t>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Student’s </a:t>
            </a:r>
            <a:r>
              <a:rPr lang="en-US" b="1" dirty="0" smtClean="0"/>
              <a:t>class percentile rank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Student’s </a:t>
            </a:r>
            <a:r>
              <a:rPr lang="en-US" b="1" dirty="0" smtClean="0"/>
              <a:t>grade equivalency (K5, K2, 1.1)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Their </a:t>
            </a:r>
            <a:r>
              <a:rPr lang="en-US" b="1" dirty="0" smtClean="0"/>
              <a:t>current cycle </a:t>
            </a:r>
            <a:r>
              <a:rPr lang="en-US" dirty="0" smtClean="0"/>
              <a:t>in the program out of 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Their </a:t>
            </a:r>
            <a:r>
              <a:rPr lang="en-US" b="1" dirty="0" smtClean="0"/>
              <a:t>curriculum status </a:t>
            </a:r>
            <a:r>
              <a:rPr lang="en-US" dirty="0" smtClean="0"/>
              <a:t>based on the ISIP and interventions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36748"/>
            <a:ext cx="5808459" cy="2891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356850"/>
            <a:ext cx="5884659" cy="2453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2800" y="2438400"/>
            <a:ext cx="91440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3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Summary Handouts (Classroom Summary Report)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1505712"/>
            <a:ext cx="5621448" cy="535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4099560" y="1463040"/>
            <a:ext cx="274320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650" y="1143000"/>
            <a:ext cx="3310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Clicking </a:t>
            </a:r>
            <a:r>
              <a:rPr lang="en-US" b="1" dirty="0" smtClean="0"/>
              <a:t>next</a:t>
            </a:r>
            <a:r>
              <a:rPr lang="en-US" dirty="0" smtClean="0"/>
              <a:t> </a:t>
            </a:r>
            <a:r>
              <a:rPr lang="en-US" b="1" dirty="0" smtClean="0"/>
              <a:t>to a student’s name</a:t>
            </a:r>
            <a:r>
              <a:rPr lang="en-US" dirty="0" smtClean="0"/>
              <a:t>, </a:t>
            </a:r>
            <a:r>
              <a:rPr lang="en-US" dirty="0" smtClean="0"/>
              <a:t>brings up </a:t>
            </a:r>
            <a:r>
              <a:rPr lang="en-US" dirty="0" smtClean="0"/>
              <a:t>a </a:t>
            </a:r>
            <a:r>
              <a:rPr lang="en-US" b="1" dirty="0" smtClean="0"/>
              <a:t>student summary handout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These handouts contains</a:t>
            </a:r>
            <a:r>
              <a:rPr lang="en-US" dirty="0" smtClean="0"/>
              <a:t>: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Program usage </a:t>
            </a:r>
            <a:r>
              <a:rPr lang="en-US" dirty="0" smtClean="0"/>
              <a:t>in </a:t>
            </a:r>
            <a:r>
              <a:rPr lang="en-US" dirty="0" smtClean="0"/>
              <a:t>hours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Lexile</a:t>
            </a:r>
            <a:r>
              <a:rPr lang="en-US" dirty="0" smtClean="0"/>
              <a:t> </a:t>
            </a:r>
            <a:r>
              <a:rPr lang="en-US" dirty="0" smtClean="0"/>
              <a:t>Level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Their </a:t>
            </a:r>
            <a:r>
              <a:rPr lang="en-US" b="1" dirty="0" smtClean="0"/>
              <a:t>tier and grade-equivalency</a:t>
            </a:r>
            <a:r>
              <a:rPr lang="en-US" b="1" dirty="0" smtClean="0"/>
              <a:t>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For each tested area, there is a </a:t>
            </a:r>
            <a:r>
              <a:rPr lang="en-US" b="1" dirty="0" smtClean="0"/>
              <a:t>color-coded chart indicating where they are with that particular skill</a:t>
            </a:r>
            <a:r>
              <a:rPr lang="en-US" dirty="0" smtClean="0"/>
              <a:t>. (</a:t>
            </a:r>
            <a:r>
              <a:rPr lang="en-US" b="1" dirty="0" smtClean="0"/>
              <a:t>red is tier 3, yellow is tier 2, green is tier 1</a:t>
            </a:r>
            <a:r>
              <a:rPr lang="en-US" b="1" dirty="0" smtClean="0"/>
              <a:t>.)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49100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28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Run an I-station reading priority report and discuss the following questions</a:t>
            </a:r>
            <a:r>
              <a:rPr lang="en-US" sz="2400" b="1" dirty="0" smtClean="0"/>
              <a:t>:</a:t>
            </a:r>
            <a:endParaRPr lang="en-US" dirty="0" smtClean="0"/>
          </a:p>
          <a:p>
            <a:r>
              <a:rPr lang="en-US" dirty="0" smtClean="0"/>
              <a:t>How will you use the classroom and student summaries to direct your instruction?</a:t>
            </a:r>
          </a:p>
          <a:p>
            <a:r>
              <a:rPr lang="en-US" dirty="0" smtClean="0"/>
              <a:t>How might you use this report when conducting a parent/ teacher conference?</a:t>
            </a:r>
          </a:p>
          <a:p>
            <a:r>
              <a:rPr lang="en-US" dirty="0" smtClean="0"/>
              <a:t>What information on this report can be used when setting up stations/ small groups?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t0.gstatic.com/images?q=tbn:ANd9GcSGF0K5yAkGWNgOF_gEdJnL_-ygCH3dW0rg06yH2X2vFWf3Y5rE:blog.ellusionist.com/wp-content/uploads/Practice-11309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09600"/>
            <a:ext cx="6210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5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5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Priority Reports to Create Small Groups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219200"/>
            <a:ext cx="8915400" cy="83820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sz="2000" b="1" dirty="0"/>
              <a:t>Once you have run your </a:t>
            </a:r>
            <a:r>
              <a:rPr lang="en-US" sz="2000" b="1" dirty="0">
                <a:hlinkClick r:id="rId4"/>
              </a:rPr>
              <a:t>priority report </a:t>
            </a:r>
            <a:r>
              <a:rPr lang="en-US" sz="2000" dirty="0"/>
              <a:t> </a:t>
            </a:r>
            <a:r>
              <a:rPr lang="en-US" sz="2000" dirty="0" smtClean="0"/>
              <a:t>and determined what skills were missed most frequently, you can create small groups with the students listed under these skills to help mediate their instructional needs.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53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Small Group Creation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257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200" b="1" dirty="0" smtClean="0"/>
              <a:t>Purpose of Small </a:t>
            </a:r>
            <a:r>
              <a:rPr lang="en-US" sz="4200" b="1" dirty="0"/>
              <a:t>Group </a:t>
            </a:r>
            <a:r>
              <a:rPr lang="en-US" sz="4200" b="1" dirty="0" smtClean="0"/>
              <a:t>Instruction:</a:t>
            </a:r>
            <a:endParaRPr lang="en-US" sz="4200" b="1" dirty="0"/>
          </a:p>
          <a:p>
            <a:pPr>
              <a:buClrTx/>
            </a:pPr>
            <a:r>
              <a:rPr lang="en-US" sz="4200" dirty="0"/>
              <a:t>Provide intervention or acceleration.</a:t>
            </a:r>
          </a:p>
          <a:p>
            <a:pPr>
              <a:buClrTx/>
            </a:pPr>
            <a:r>
              <a:rPr lang="en-US" sz="4200" dirty="0"/>
              <a:t>Focus on specific skills.</a:t>
            </a:r>
          </a:p>
          <a:p>
            <a:pPr>
              <a:buClrTx/>
            </a:pPr>
            <a:r>
              <a:rPr lang="en-US" sz="4200" dirty="0"/>
              <a:t>Teach strategy lessons.</a:t>
            </a:r>
          </a:p>
          <a:p>
            <a:pPr>
              <a:buClrTx/>
            </a:pPr>
            <a:r>
              <a:rPr lang="en-US" sz="4200" dirty="0"/>
              <a:t>Flexibly accommodate a variety of </a:t>
            </a:r>
            <a:r>
              <a:rPr lang="en-US" sz="4200" dirty="0" smtClean="0"/>
              <a:t>needs/purposes.</a:t>
            </a:r>
          </a:p>
          <a:p>
            <a:pPr marL="0" indent="0">
              <a:buNone/>
            </a:pPr>
            <a:endParaRPr lang="en-US" sz="4200" dirty="0" smtClean="0"/>
          </a:p>
          <a:p>
            <a:pPr marL="0" indent="0" algn="ctr">
              <a:buNone/>
            </a:pPr>
            <a:r>
              <a:rPr lang="en-US" sz="4200" b="1" dirty="0" smtClean="0"/>
              <a:t>Steps </a:t>
            </a:r>
            <a:r>
              <a:rPr lang="en-US" sz="4200" b="1" dirty="0"/>
              <a:t>for Small </a:t>
            </a:r>
            <a:r>
              <a:rPr lang="en-US" sz="4200" b="1" dirty="0" smtClean="0"/>
              <a:t>Groups:</a:t>
            </a:r>
            <a:endParaRPr lang="en-US" sz="4200" b="1" dirty="0"/>
          </a:p>
          <a:p>
            <a:pPr>
              <a:buClrTx/>
            </a:pPr>
            <a:r>
              <a:rPr lang="en-US" sz="4200" b="1" dirty="0"/>
              <a:t>Analyze student </a:t>
            </a:r>
            <a:r>
              <a:rPr lang="en-US" sz="4200" b="1" dirty="0" smtClean="0"/>
              <a:t>data</a:t>
            </a:r>
            <a:r>
              <a:rPr lang="en-US" sz="4200" dirty="0"/>
              <a:t> </a:t>
            </a:r>
            <a:r>
              <a:rPr lang="en-US" sz="4200" dirty="0" smtClean="0"/>
              <a:t>to assess high need areas. </a:t>
            </a:r>
            <a:r>
              <a:rPr lang="en-US" sz="4200" dirty="0"/>
              <a:t>(</a:t>
            </a:r>
            <a:r>
              <a:rPr lang="en-US" sz="4200" dirty="0">
                <a:hlinkClick r:id="rId3"/>
              </a:rPr>
              <a:t>Priority Report</a:t>
            </a:r>
            <a:r>
              <a:rPr lang="en-US" sz="4200" dirty="0"/>
              <a:t>)</a:t>
            </a:r>
          </a:p>
          <a:p>
            <a:pPr>
              <a:buClrTx/>
            </a:pPr>
            <a:r>
              <a:rPr lang="en-US" sz="4200" b="1" dirty="0"/>
              <a:t>Identify instructional focus </a:t>
            </a:r>
            <a:r>
              <a:rPr lang="en-US" sz="4200" dirty="0"/>
              <a:t>for each group. (</a:t>
            </a:r>
            <a:r>
              <a:rPr lang="en-US" sz="4200" dirty="0">
                <a:hlinkClick r:id="rId3"/>
              </a:rPr>
              <a:t>Priority Report</a:t>
            </a:r>
            <a:r>
              <a:rPr lang="en-US" sz="4200" dirty="0"/>
              <a:t>)</a:t>
            </a:r>
          </a:p>
          <a:p>
            <a:pPr>
              <a:buClrTx/>
            </a:pPr>
            <a:r>
              <a:rPr lang="en-US" sz="4200" dirty="0"/>
              <a:t>Determine </a:t>
            </a:r>
            <a:r>
              <a:rPr lang="en-US" sz="4200" b="1" dirty="0"/>
              <a:t>instructional activities, strategies, and resources</a:t>
            </a:r>
            <a:r>
              <a:rPr lang="en-US" sz="4200" dirty="0"/>
              <a:t>. (</a:t>
            </a:r>
            <a:r>
              <a:rPr lang="en-US" sz="4200" dirty="0">
                <a:hlinkClick r:id="rId4"/>
              </a:rPr>
              <a:t>Teacher Resources</a:t>
            </a:r>
            <a:r>
              <a:rPr lang="en-US" sz="4200" dirty="0" smtClean="0"/>
              <a:t>)</a:t>
            </a:r>
            <a:endParaRPr lang="en-US" sz="4200" dirty="0"/>
          </a:p>
          <a:p>
            <a:pPr>
              <a:buClrTx/>
            </a:pPr>
            <a:r>
              <a:rPr lang="en-US" sz="4200" dirty="0" smtClean="0"/>
              <a:t>Implement </a:t>
            </a:r>
            <a:r>
              <a:rPr lang="en-US" sz="4200" dirty="0"/>
              <a:t>and evaluate instruction. (</a:t>
            </a:r>
            <a:r>
              <a:rPr lang="en-US" sz="4200" dirty="0">
                <a:hlinkClick r:id="rId5"/>
              </a:rPr>
              <a:t>ISIP™ </a:t>
            </a:r>
            <a:r>
              <a:rPr lang="en-US" sz="4200" dirty="0" smtClean="0">
                <a:hlinkClick r:id="rId5"/>
              </a:rPr>
              <a:t>Assessments</a:t>
            </a:r>
            <a:r>
              <a:rPr lang="en-US" sz="4200" dirty="0" smtClean="0"/>
              <a:t>)</a:t>
            </a:r>
          </a:p>
          <a:p>
            <a:pPr marL="0" indent="0">
              <a:buNone/>
            </a:pPr>
            <a:endParaRPr lang="en-US" sz="4200" dirty="0" smtClean="0"/>
          </a:p>
          <a:p>
            <a:pPr marL="0" indent="0" algn="ctr">
              <a:buNone/>
            </a:pPr>
            <a:r>
              <a:rPr lang="en-US" sz="4200" b="1" dirty="0" smtClean="0"/>
              <a:t>Effective Use of Small Group Instruction:</a:t>
            </a:r>
            <a:endParaRPr lang="en-US" sz="4200" dirty="0"/>
          </a:p>
          <a:p>
            <a:pPr>
              <a:buClrTx/>
            </a:pPr>
            <a:r>
              <a:rPr lang="en-US" sz="4200" dirty="0" smtClean="0"/>
              <a:t>Include </a:t>
            </a:r>
            <a:r>
              <a:rPr lang="en-US" sz="4200" dirty="0"/>
              <a:t>skills previously taught.</a:t>
            </a:r>
          </a:p>
          <a:p>
            <a:pPr>
              <a:buClrTx/>
            </a:pPr>
            <a:r>
              <a:rPr lang="en-US" sz="4200" dirty="0" smtClean="0"/>
              <a:t>Allow </a:t>
            </a:r>
            <a:r>
              <a:rPr lang="en-US" sz="4200" dirty="0"/>
              <a:t>for peer collaboration.</a:t>
            </a:r>
          </a:p>
          <a:p>
            <a:pPr>
              <a:buClrTx/>
            </a:pPr>
            <a:r>
              <a:rPr lang="en-US" sz="4200" dirty="0" smtClean="0"/>
              <a:t>Differentiate </a:t>
            </a:r>
            <a:r>
              <a:rPr lang="en-US" sz="4200" dirty="0"/>
              <a:t>activities for varying skill levels.</a:t>
            </a:r>
          </a:p>
          <a:p>
            <a:pPr marL="0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0374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Determining Group Numbers and Instructional Planning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200" dirty="0" smtClean="0"/>
              <a:t>After you have created your </a:t>
            </a:r>
            <a:r>
              <a:rPr lang="en-US" sz="2200" b="1" dirty="0" smtClean="0"/>
              <a:t>small groups </a:t>
            </a:r>
            <a:r>
              <a:rPr lang="en-US" sz="2200" dirty="0" smtClean="0"/>
              <a:t>to help </a:t>
            </a:r>
            <a:r>
              <a:rPr lang="en-US" sz="2200" b="1" dirty="0" smtClean="0"/>
              <a:t>mediate the similar instructional needs</a:t>
            </a:r>
            <a:r>
              <a:rPr lang="en-US" sz="2200" dirty="0" smtClean="0"/>
              <a:t> of your students, you can create a </a:t>
            </a:r>
            <a:r>
              <a:rPr lang="en-US" sz="2200" b="1" dirty="0" smtClean="0"/>
              <a:t>weekly intervention schedule</a:t>
            </a:r>
            <a:r>
              <a:rPr lang="en-US" sz="2200" dirty="0" smtClean="0"/>
              <a:t> for work stations or small groups.</a:t>
            </a:r>
            <a:endParaRPr lang="en-US" sz="2200" dirty="0"/>
          </a:p>
          <a:p>
            <a:pPr marL="0" indent="0">
              <a:buClrTx/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 </a:t>
            </a:r>
            <a:r>
              <a:rPr lang="en-US" sz="2200" b="1" dirty="0" smtClean="0"/>
              <a:t>Work Station and Small Group Planning:</a:t>
            </a:r>
          </a:p>
          <a:p>
            <a:pPr>
              <a:buClrTx/>
            </a:pPr>
            <a:r>
              <a:rPr lang="en-US" sz="2200" dirty="0">
                <a:hlinkClick r:id="rId3"/>
              </a:rPr>
              <a:t>Instructional Planning for Small Groups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 smtClean="0"/>
              <a:t>Work Station Suggestions: </a:t>
            </a:r>
          </a:p>
          <a:p>
            <a:pPr>
              <a:buClrTx/>
            </a:pPr>
            <a:r>
              <a:rPr lang="en-US" sz="2200" dirty="0" smtClean="0">
                <a:hlinkClick r:id="rId4"/>
              </a:rPr>
              <a:t>Work Station Suggestions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82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Reports and Explanation of Instructional Tiers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38912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dirty="0" smtClean="0"/>
              <a:t>There are several reports that will be beneficial to run monthly to gauge student progress. They are:</a:t>
            </a:r>
          </a:p>
          <a:p>
            <a:pPr>
              <a:buClrTx/>
            </a:pPr>
            <a:r>
              <a:rPr lang="en-US" sz="1800" i="1" dirty="0" smtClean="0"/>
              <a:t>ISIP Summary Report</a:t>
            </a:r>
          </a:p>
          <a:p>
            <a:pPr>
              <a:buClrTx/>
            </a:pPr>
            <a:r>
              <a:rPr lang="en-US" sz="1800" i="1" dirty="0" smtClean="0"/>
              <a:t>Priority Report</a:t>
            </a:r>
          </a:p>
          <a:p>
            <a:pPr>
              <a:buClrTx/>
            </a:pPr>
            <a:r>
              <a:rPr lang="en-US" sz="1800" i="1" dirty="0" smtClean="0"/>
              <a:t>Distribution Report</a:t>
            </a:r>
          </a:p>
          <a:p>
            <a:pPr>
              <a:buClrTx/>
            </a:pPr>
            <a:r>
              <a:rPr lang="en-US" sz="1800" dirty="0" smtClean="0"/>
              <a:t>All of these reports contain the student’s </a:t>
            </a:r>
            <a:r>
              <a:rPr lang="en-US" sz="1800" b="1" dirty="0" smtClean="0"/>
              <a:t>individual instructional tiers.</a:t>
            </a:r>
            <a:r>
              <a:rPr lang="en-US" sz="1800" dirty="0" smtClean="0"/>
              <a:t> </a:t>
            </a:r>
          </a:p>
          <a:p>
            <a:pPr>
              <a:buClrTx/>
            </a:pPr>
            <a:endParaRPr lang="en-US" sz="1800" dirty="0"/>
          </a:p>
          <a:p>
            <a:pPr>
              <a:buClrTx/>
              <a:buFont typeface="Wingdings" pitchFamily="2" charset="2"/>
              <a:buChar char="v"/>
            </a:pPr>
            <a:r>
              <a:rPr lang="en-US" sz="1800" b="1" dirty="0" smtClean="0"/>
              <a:t>Explicit directions on where to find these reports, how to run them , and an explanation of the instructional tiers can be found on the succeeding slides.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522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26" y="676656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Station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76" y="1252878"/>
            <a:ext cx="8229600" cy="53765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teacher station can be accessed, by logging into the student </a:t>
            </a:r>
            <a:r>
              <a:rPr lang="en-US" sz="2400" b="1" dirty="0" smtClean="0"/>
              <a:t>I-station icon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This give you access to:</a:t>
            </a:r>
          </a:p>
          <a:p>
            <a:r>
              <a:rPr lang="en-US" sz="2400" dirty="0"/>
              <a:t> </a:t>
            </a:r>
            <a:r>
              <a:rPr lang="en-US" sz="2400" b="1" dirty="0" smtClean="0"/>
              <a:t>Online books: </a:t>
            </a:r>
            <a:r>
              <a:rPr lang="en-US" sz="2400" dirty="0" smtClean="0"/>
              <a:t>Spanish, English, some with audio</a:t>
            </a:r>
          </a:p>
          <a:p>
            <a:r>
              <a:rPr lang="en-US" sz="2400" b="1" dirty="0" smtClean="0"/>
              <a:t>Writing:</a:t>
            </a:r>
            <a:r>
              <a:rPr lang="en-US" sz="2400" dirty="0" smtClean="0"/>
              <a:t> practices, strategies, and self-paced tutorials</a:t>
            </a:r>
          </a:p>
          <a:p>
            <a:r>
              <a:rPr lang="en-US" sz="2400" b="1" dirty="0" smtClean="0"/>
              <a:t>Advanced Reading </a:t>
            </a:r>
            <a:r>
              <a:rPr lang="en-US" sz="2400" b="1" dirty="0"/>
              <a:t>:</a:t>
            </a:r>
            <a:r>
              <a:rPr lang="en-US" sz="2400" dirty="0" smtClean="0"/>
              <a:t>literary elements, story elements, and more.</a:t>
            </a:r>
          </a:p>
          <a:p>
            <a:r>
              <a:rPr lang="en-US" sz="2400" b="1" dirty="0" smtClean="0"/>
              <a:t>Science:</a:t>
            </a:r>
            <a:r>
              <a:rPr lang="en-US" sz="2400" dirty="0" smtClean="0"/>
              <a:t> life and physical science texts and instructional materials.</a:t>
            </a:r>
          </a:p>
          <a:p>
            <a:r>
              <a:rPr lang="en-US" sz="2400" b="1" dirty="0" smtClean="0"/>
              <a:t>Early Reading: </a:t>
            </a:r>
            <a:r>
              <a:rPr lang="en-US" sz="2400" dirty="0" smtClean="0"/>
              <a:t>songs, stories, and interactive lessons.</a:t>
            </a:r>
            <a:endParaRPr lang="en-US" sz="2400" b="1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76400"/>
            <a:ext cx="175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38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866900" y="2133600"/>
            <a:ext cx="5410200" cy="4191000"/>
          </a:xfrm>
          <a:prstGeom prst="actionButtonHel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573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29935"/>
            <a:ext cx="6324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Student Tiers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7135"/>
            <a:ext cx="914399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Instructional Tier Goals Charts: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rigor of skill goals and expectations increase monthly by grade level.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Estimated ability level indices are used from each subtest to determine a student's overall estimated reading ability index</a:t>
            </a:r>
            <a:r>
              <a:rPr lang="en-US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ISIP Tier Goals help identify Overall Student Ability and potential growth</a:t>
            </a:r>
            <a:r>
              <a:rPr lang="en-US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tabs at the top of the chart provide ability indices for individual subtests</a:t>
            </a:r>
            <a:r>
              <a:rPr lang="en-US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Charts differ by product: ISIP™ Early Reading, ISIP™ Advanced Reading, </a:t>
            </a:r>
            <a:r>
              <a:rPr lang="en-US" dirty="0" smtClean="0"/>
              <a:t> and ISIP</a:t>
            </a:r>
            <a:r>
              <a:rPr lang="en-US" dirty="0"/>
              <a:t>™ </a:t>
            </a:r>
            <a:r>
              <a:rPr lang="en-US" dirty="0" err="1" smtClean="0"/>
              <a:t>Español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Students are placed into instructional tiers based on ability indices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000" b="1" dirty="0"/>
              <a:t>Description of Instructional Tiers</a:t>
            </a:r>
            <a:r>
              <a:rPr lang="en-US" sz="2000" b="1" dirty="0" smtClean="0"/>
              <a:t>: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Tier 1:</a:t>
            </a:r>
            <a:r>
              <a:rPr lang="en-US" dirty="0"/>
              <a:t> Students performing at grade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Tier 2:</a:t>
            </a:r>
            <a:r>
              <a:rPr lang="en-US" dirty="0"/>
              <a:t> Students performing moderately below grade level and in need of intervention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Tier 3: </a:t>
            </a:r>
            <a:r>
              <a:rPr lang="en-US" dirty="0"/>
              <a:t>Students performing seriously below grade level and in need of intensive intervention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Obtain the Instructional Tier Goals Chart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838200"/>
            <a:ext cx="2362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view the instructional tier goals for your grade level, click on the Toolbox tab at the top of the page.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will then be brought to a drop-down menu where you can choose either ISIP early-reading or ISIP advanced reading.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Choose your appropriate level and you should get a chart like this.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683721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11" y="863278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Student Usage Based on Tiers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en-US" sz="2000" b="1" dirty="0"/>
          </a:p>
          <a:p>
            <a:pPr>
              <a:buClrTx/>
            </a:pPr>
            <a:r>
              <a:rPr lang="en-US" sz="2000" b="1" dirty="0"/>
              <a:t>Supplemental Usage Criteria – Good Usage in the Supplemental category:</a:t>
            </a:r>
          </a:p>
          <a:p>
            <a:pPr>
              <a:buClrTx/>
            </a:pPr>
            <a:r>
              <a:rPr lang="en-US" sz="2000" b="1" dirty="0"/>
              <a:t>Tier 3 students </a:t>
            </a:r>
            <a:r>
              <a:rPr lang="en-US" sz="2000" dirty="0"/>
              <a:t>use the program for </a:t>
            </a:r>
            <a:r>
              <a:rPr lang="en-US" sz="2000" b="1" dirty="0"/>
              <a:t>90 minutes </a:t>
            </a:r>
            <a:r>
              <a:rPr lang="en-US" sz="2000" dirty="0"/>
              <a:t>or more per week</a:t>
            </a:r>
            <a:r>
              <a:rPr lang="en-US" sz="2000" dirty="0" smtClean="0"/>
              <a:t>.</a:t>
            </a:r>
          </a:p>
          <a:p>
            <a:pPr marL="0" indent="0">
              <a:buClrTx/>
              <a:buNone/>
            </a:pPr>
            <a:endParaRPr lang="en-US" sz="2000" dirty="0"/>
          </a:p>
          <a:p>
            <a:pPr>
              <a:buClrTx/>
            </a:pPr>
            <a:r>
              <a:rPr lang="en-US" sz="2000" b="1" dirty="0"/>
              <a:t>Tier 2 students </a:t>
            </a:r>
            <a:r>
              <a:rPr lang="en-US" sz="2000" dirty="0"/>
              <a:t>use the program for </a:t>
            </a:r>
            <a:r>
              <a:rPr lang="en-US" sz="2000" b="1" dirty="0"/>
              <a:t>60 minutes </a:t>
            </a:r>
            <a:r>
              <a:rPr lang="en-US" sz="2000" dirty="0"/>
              <a:t>per week</a:t>
            </a:r>
            <a:r>
              <a:rPr lang="en-US" sz="2000" dirty="0" smtClean="0"/>
              <a:t>.</a:t>
            </a:r>
          </a:p>
          <a:p>
            <a:pPr marL="0" indent="0">
              <a:buClrTx/>
              <a:buNone/>
            </a:pPr>
            <a:endParaRPr lang="en-US" sz="2000" dirty="0"/>
          </a:p>
          <a:p>
            <a:pPr>
              <a:buClrTx/>
            </a:pPr>
            <a:r>
              <a:rPr lang="en-US" sz="2000" b="1" dirty="0"/>
              <a:t>Tier 1 students </a:t>
            </a:r>
            <a:r>
              <a:rPr lang="en-US" sz="2000" dirty="0"/>
              <a:t>use the program for </a:t>
            </a:r>
            <a:r>
              <a:rPr lang="en-US" sz="2000" b="1" dirty="0"/>
              <a:t>30 minutes </a:t>
            </a:r>
            <a:r>
              <a:rPr lang="en-US" sz="2000" dirty="0"/>
              <a:t>per week.</a:t>
            </a:r>
          </a:p>
          <a:p>
            <a:pPr>
              <a:buClrTx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9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Instructional suggestions Chart</a:t>
            </a:r>
            <a:endParaRPr lang="en-US" sz="28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82000" cy="5444331"/>
          </a:xfrm>
        </p:spPr>
      </p:pic>
    </p:spTree>
    <p:extLst>
      <p:ext uri="{BB962C8B-B14F-4D97-AF65-F5344CB8AC3E}">
        <p14:creationId xmlns:p14="http://schemas.microsoft.com/office/powerpoint/2010/main" val="13360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6833"/>
            <a:ext cx="8229600" cy="50818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 Summary Report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2380815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your students have completed their initial assessment, run </a:t>
            </a:r>
            <a:r>
              <a:rPr lang="en-US" b="1" dirty="0" smtClean="0"/>
              <a:t>an student summary report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From the home screen, click the report button to open the </a:t>
            </a:r>
            <a:r>
              <a:rPr lang="en-US" b="1" dirty="0" smtClean="0"/>
              <a:t>reporting screen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the side click on the </a:t>
            </a:r>
            <a:r>
              <a:rPr lang="en-US" b="1" dirty="0" smtClean="0"/>
              <a:t>proper grade-level/language </a:t>
            </a:r>
            <a:r>
              <a:rPr lang="en-US" dirty="0" smtClean="0"/>
              <a:t>assessment.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Then click on the summary report and hit the “generate report button”.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7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15" y="5867400"/>
            <a:ext cx="676318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16" y="685800"/>
            <a:ext cx="676318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05600" y="6172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709"/>
            <a:ext cx="5791200" cy="42949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 Summary Report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550718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772" y="243003"/>
            <a:ext cx="35190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This report shows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smtClean="0">
                <a:solidFill>
                  <a:srgbClr val="000000"/>
                </a:solidFill>
              </a:rPr>
              <a:t>number and percentile score  </a:t>
            </a:r>
            <a:r>
              <a:rPr lang="en-US" dirty="0" smtClean="0">
                <a:solidFill>
                  <a:srgbClr val="000000"/>
                </a:solidFill>
              </a:rPr>
              <a:t>of each student and which </a:t>
            </a:r>
            <a:r>
              <a:rPr lang="en-US" b="1" dirty="0" smtClean="0">
                <a:solidFill>
                  <a:srgbClr val="000000"/>
                </a:solidFill>
              </a:rPr>
              <a:t>Tier</a:t>
            </a:r>
            <a:r>
              <a:rPr lang="en-US" dirty="0" smtClean="0">
                <a:solidFill>
                  <a:srgbClr val="000000"/>
                </a:solidFill>
              </a:rPr>
              <a:t> they fall into to.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Hovering over the graph shows number of students in each tier.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Individual student results are listed in the table below the graph. Students are grouped by tier level and then in alphabetical order.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Clicking  </a:t>
            </a:r>
            <a:r>
              <a:rPr lang="en-US" dirty="0" smtClean="0">
                <a:solidFill>
                  <a:srgbClr val="000000"/>
                </a:solidFill>
              </a:rPr>
              <a:t>       by </a:t>
            </a:r>
            <a:r>
              <a:rPr lang="en-US" dirty="0">
                <a:solidFill>
                  <a:srgbClr val="000000"/>
                </a:solidFill>
              </a:rPr>
              <a:t>a student’s name shows the ISIP </a:t>
            </a:r>
            <a:r>
              <a:rPr lang="en-US" b="1" dirty="0">
                <a:solidFill>
                  <a:srgbClr val="000000"/>
                </a:solidFill>
              </a:rPr>
              <a:t>Summary - Student History Report </a:t>
            </a:r>
            <a:r>
              <a:rPr lang="en-US" dirty="0">
                <a:solidFill>
                  <a:srgbClr val="000000"/>
                </a:solidFill>
              </a:rPr>
              <a:t>for that particular student. This report shows scores for the assessments taken, organized by month and listed for each subtest.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95700" y="28575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us 8"/>
          <p:cNvSpPr/>
          <p:nvPr/>
        </p:nvSpPr>
        <p:spPr>
          <a:xfrm>
            <a:off x="1219200" y="4343400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934</TotalTime>
  <Words>1863</Words>
  <Application>Microsoft Office PowerPoint</Application>
  <PresentationFormat>On-screen Show (4:3)</PresentationFormat>
  <Paragraphs>274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Constantia</vt:lpstr>
      <vt:lpstr>Wingdings</vt:lpstr>
      <vt:lpstr>Wingdings 2</vt:lpstr>
      <vt:lpstr>Flow</vt:lpstr>
      <vt:lpstr>Acrobat Document</vt:lpstr>
      <vt:lpstr> Student Data Reporting Through  I-station</vt:lpstr>
      <vt:lpstr>Test Procedures/ Reminders</vt:lpstr>
      <vt:lpstr>Running Reports and Explanation of Instructional Tiers</vt:lpstr>
      <vt:lpstr>Explanation of Student Tiers</vt:lpstr>
      <vt:lpstr>How to Obtain the Instructional Tier Goals Chart</vt:lpstr>
      <vt:lpstr>Recommended Student Usage Based on Tiers</vt:lpstr>
      <vt:lpstr>Instructional suggestions Chart</vt:lpstr>
      <vt:lpstr> ISIP Summary Report</vt:lpstr>
      <vt:lpstr>ISIP Summary Report</vt:lpstr>
      <vt:lpstr>PowerPoint Presentation</vt:lpstr>
      <vt:lpstr>PowerPoint Presentation</vt:lpstr>
      <vt:lpstr>Priority Report</vt:lpstr>
      <vt:lpstr>Priority Report (cont’d)</vt:lpstr>
      <vt:lpstr>Priority Report (cont’d) and Intervention Lesson Retrieval </vt:lpstr>
      <vt:lpstr>Tier 1 Intervention Lesson</vt:lpstr>
      <vt:lpstr>PowerPoint Presentation</vt:lpstr>
      <vt:lpstr>Distribution Report</vt:lpstr>
      <vt:lpstr>Customizing Reports</vt:lpstr>
      <vt:lpstr>Distribution Report (cont’d)</vt:lpstr>
      <vt:lpstr>Distribution Report (cont’d)</vt:lpstr>
      <vt:lpstr>PowerPoint Presentation</vt:lpstr>
      <vt:lpstr>I-station Reading Reports</vt:lpstr>
      <vt:lpstr>Priority Summary (cont’d)</vt:lpstr>
      <vt:lpstr>Classroom Summary Report (cont’d)</vt:lpstr>
      <vt:lpstr>Student Summary Handouts (Classroom Summary Report)</vt:lpstr>
      <vt:lpstr>PowerPoint Presentation</vt:lpstr>
      <vt:lpstr>Using Priority Reports to Create Small Groups</vt:lpstr>
      <vt:lpstr>Small Group Creation </vt:lpstr>
      <vt:lpstr>Determining Group Numbers and Instructional Planning</vt:lpstr>
      <vt:lpstr>Teacher Station</vt:lpstr>
      <vt:lpstr>Questions?</vt:lpstr>
    </vt:vector>
  </TitlesOfParts>
  <Company>Harlandale ISD - San Antonio TX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Tab: Adding Students</dc:title>
  <dc:creator>JASON ESSIG</dc:creator>
  <cp:lastModifiedBy>JASON ESSIG</cp:lastModifiedBy>
  <cp:revision>91</cp:revision>
  <dcterms:created xsi:type="dcterms:W3CDTF">2013-08-08T15:10:10Z</dcterms:created>
  <dcterms:modified xsi:type="dcterms:W3CDTF">2013-12-02T20:06:22Z</dcterms:modified>
</cp:coreProperties>
</file>